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F46D6-6F86-442C-AC2D-DB5ADF6B4DD6}" type="datetimeFigureOut">
              <a:rPr lang="en-US" smtClean="0"/>
              <a:pPr/>
              <a:t>6/8/2020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18427-73B2-423F-A48C-F928D82A8C1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87471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B050"/>
                </a:solidFill>
                <a:latin typeface="Copperplate Gothic Bold" pitchFamily="34" charset="0"/>
              </a:rPr>
              <a:t>Functions </a:t>
            </a:r>
            <a:endParaRPr lang="en-IN" sz="4000" b="1" dirty="0">
              <a:solidFill>
                <a:srgbClr val="00B050"/>
              </a:solidFill>
              <a:latin typeface="Copperplate Gothic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00372"/>
            <a:ext cx="6400800" cy="2196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</a:rPr>
              <a:t>This Presentation Contains The following Topics 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Introduction of  Real Functions 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Different Types of Real Functions </a:t>
            </a:r>
          </a:p>
          <a:p>
            <a:pPr algn="l">
              <a:buFont typeface="Wingdings" pitchFamily="2" charset="2"/>
              <a:buChar char="v"/>
            </a:pPr>
            <a:r>
              <a:rPr lang="en-US" sz="2800" b="1" dirty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Algebra of  Real Functions  </a:t>
            </a:r>
            <a:endParaRPr lang="en-IN" sz="2800" b="1" dirty="0">
              <a:solidFill>
                <a:srgbClr val="002060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14" y="214289"/>
            <a:ext cx="8820000" cy="648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>
                <a:solidFill>
                  <a:srgbClr val="FF0000"/>
                </a:solidFill>
                <a:latin typeface="Agency FB" pitchFamily="34" charset="0"/>
              </a:rPr>
              <a:t>Algebra of Real Functions </a:t>
            </a:r>
            <a:r>
              <a:rPr lang="en-US" sz="2400" b="1" dirty="0">
                <a:solidFill>
                  <a:srgbClr val="FF0000"/>
                </a:solidFill>
              </a:rPr>
              <a:t>: -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2060"/>
                </a:solidFill>
              </a:rPr>
              <a:t>We can apply all the </a:t>
            </a:r>
            <a:r>
              <a:rPr lang="en-US" sz="2400" dirty="0" err="1">
                <a:solidFill>
                  <a:srgbClr val="002060"/>
                </a:solidFill>
              </a:rPr>
              <a:t>mathemetical</a:t>
            </a:r>
            <a:r>
              <a:rPr lang="en-US" sz="2400" dirty="0">
                <a:solidFill>
                  <a:srgbClr val="002060"/>
                </a:solidFill>
              </a:rPr>
              <a:t> operations on two given real functions, which is algebra of real functions. 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Let f : X ---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-&gt; R and g : X ----&gt; R be any two real functions. Then</a:t>
            </a:r>
          </a:p>
          <a:p>
            <a:pPr marL="514350" indent="-514350">
              <a:buAutoNum type="romanLcParenBoth"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The sum of f and g denoted by f + g is the function defined by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 			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(f + g)(x) = f(x) + g(x) , for all x </a:t>
            </a:r>
            <a:r>
              <a:rPr lang="az-Cyrl-AZ" sz="2400" b="1" dirty="0">
                <a:solidFill>
                  <a:srgbClr val="002060"/>
                </a:solidFill>
                <a:sym typeface="Wingdings" pitchFamily="2" charset="2"/>
              </a:rPr>
              <a:t>Є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 R.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(ii) The difference of f and g denoted by f – g, is the function defined by  	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(f – g)(x) = f(x) – g(x) , for all x </a:t>
            </a:r>
            <a:r>
              <a:rPr lang="az-Cyrl-AZ" sz="2400" b="1" dirty="0">
                <a:solidFill>
                  <a:srgbClr val="002060"/>
                </a:solidFill>
                <a:sym typeface="Wingdings" pitchFamily="2" charset="2"/>
              </a:rPr>
              <a:t>Є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 R.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(iii) The product of f and g denoted by </a:t>
            </a:r>
            <a:r>
              <a:rPr lang="en-US" sz="2400" dirty="0" err="1">
                <a:solidFill>
                  <a:srgbClr val="002060"/>
                </a:solidFill>
                <a:sym typeface="Wingdings" pitchFamily="2" charset="2"/>
              </a:rPr>
              <a:t>f.g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, is the function defined by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			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(</a:t>
            </a:r>
            <a:r>
              <a:rPr lang="en-US" sz="2400" b="1" dirty="0" err="1">
                <a:solidFill>
                  <a:srgbClr val="002060"/>
                </a:solidFill>
                <a:sym typeface="Wingdings" pitchFamily="2" charset="2"/>
              </a:rPr>
              <a:t>f.g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)(x) = f(x). g(x), for all x </a:t>
            </a:r>
            <a:r>
              <a:rPr lang="az-Cyrl-AZ" sz="2400" b="1" dirty="0">
                <a:solidFill>
                  <a:srgbClr val="002060"/>
                </a:solidFill>
                <a:sym typeface="Wingdings" pitchFamily="2" charset="2"/>
              </a:rPr>
              <a:t>Є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 R.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(iv) The quotient of f by g denoted by f/g , is the function defined by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			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(f/g)(x) = f(x)/g(x), for all x </a:t>
            </a:r>
            <a:r>
              <a:rPr lang="az-Cyrl-AZ" sz="2400" b="1" dirty="0">
                <a:solidFill>
                  <a:srgbClr val="002060"/>
                </a:solidFill>
                <a:sym typeface="Wingdings" pitchFamily="2" charset="2"/>
              </a:rPr>
              <a:t>Є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 R.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(v) The power function f</a:t>
            </a:r>
            <a:r>
              <a:rPr lang="en-US" sz="2400" baseline="30000" dirty="0">
                <a:solidFill>
                  <a:srgbClr val="002060"/>
                </a:solidFill>
                <a:sym typeface="Wingdings" pitchFamily="2" charset="2"/>
              </a:rPr>
              <a:t>n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 (n </a:t>
            </a:r>
            <a:r>
              <a:rPr lang="az-Cyrl-AZ" sz="2400" dirty="0">
                <a:solidFill>
                  <a:srgbClr val="002060"/>
                </a:solidFill>
                <a:sym typeface="Wingdings" pitchFamily="2" charset="2"/>
              </a:rPr>
              <a:t>Є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 N) is defined as 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(f</a:t>
            </a:r>
            <a:r>
              <a:rPr lang="en-US" sz="2400" b="1" baseline="30000" dirty="0">
                <a:solidFill>
                  <a:srgbClr val="002060"/>
                </a:solidFill>
                <a:sym typeface="Wingdings" pitchFamily="2" charset="2"/>
              </a:rPr>
              <a:t>n</a:t>
            </a:r>
            <a:r>
              <a:rPr lang="en-US" sz="2400" b="1" dirty="0">
                <a:solidFill>
                  <a:srgbClr val="002060"/>
                </a:solidFill>
                <a:sym typeface="Wingdings" pitchFamily="2" charset="2"/>
              </a:rPr>
              <a:t> )(x) = (f(x))</a:t>
            </a:r>
            <a:r>
              <a:rPr lang="en-US" sz="2400" b="1" baseline="30000" dirty="0">
                <a:solidFill>
                  <a:srgbClr val="002060"/>
                </a:solidFill>
                <a:sym typeface="Wingdings" pitchFamily="2" charset="2"/>
              </a:rPr>
              <a:t>n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 , for all   x </a:t>
            </a:r>
            <a:r>
              <a:rPr lang="az-Cyrl-AZ" sz="2400" dirty="0">
                <a:solidFill>
                  <a:srgbClr val="002060"/>
                </a:solidFill>
                <a:sym typeface="Wingdings" pitchFamily="2" charset="2"/>
              </a:rPr>
              <a:t>Є</a:t>
            </a:r>
            <a:r>
              <a:rPr lang="en-US" sz="2400" dirty="0">
                <a:solidFill>
                  <a:srgbClr val="002060"/>
                </a:solidFill>
                <a:sym typeface="Wingdings" pitchFamily="2" charset="2"/>
              </a:rPr>
              <a:t> X. 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endParaRPr lang="en-IN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42851"/>
            <a:ext cx="8568000" cy="6300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>
                <a:solidFill>
                  <a:srgbClr val="C00000"/>
                </a:solidFill>
              </a:rPr>
              <a:t>Function is a special case of relation. It can be defined as follows: </a:t>
            </a:r>
          </a:p>
          <a:p>
            <a:pPr>
              <a:buNone/>
            </a:pPr>
            <a:r>
              <a:rPr lang="en-US" sz="2800" b="1" u="sng" dirty="0">
                <a:solidFill>
                  <a:srgbClr val="00B050"/>
                </a:solidFill>
                <a:latin typeface="Calisto MT" pitchFamily="18" charset="0"/>
              </a:rPr>
              <a:t>Definition </a:t>
            </a:r>
            <a:r>
              <a:rPr lang="en-US" sz="2800" dirty="0"/>
              <a:t>: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If A and B are any two non- empty sets then a subset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Of A x B is called a function from A to B </a:t>
            </a:r>
            <a:r>
              <a:rPr lang="en-US" sz="2400" dirty="0" err="1">
                <a:solidFill>
                  <a:srgbClr val="7030A0"/>
                </a:solidFill>
              </a:rPr>
              <a:t>iff</a:t>
            </a:r>
            <a:r>
              <a:rPr lang="en-US" sz="2400" dirty="0">
                <a:solidFill>
                  <a:srgbClr val="7030A0"/>
                </a:solidFill>
              </a:rPr>
              <a:t> for each a </a:t>
            </a:r>
            <a:r>
              <a:rPr lang="az-Cyrl-AZ" sz="2400" dirty="0">
                <a:solidFill>
                  <a:srgbClr val="7030A0"/>
                </a:solidFill>
              </a:rPr>
              <a:t>Є</a:t>
            </a:r>
            <a:r>
              <a:rPr lang="en-US" sz="2400" dirty="0">
                <a:solidFill>
                  <a:srgbClr val="7030A0"/>
                </a:solidFill>
              </a:rPr>
              <a:t> A, there exits a unique or only one b </a:t>
            </a:r>
            <a:r>
              <a:rPr lang="az-Cyrl-AZ" sz="2400" dirty="0">
                <a:solidFill>
                  <a:srgbClr val="7030A0"/>
                </a:solidFill>
              </a:rPr>
              <a:t>Є</a:t>
            </a:r>
            <a:r>
              <a:rPr lang="en-US" sz="2400" dirty="0">
                <a:solidFill>
                  <a:srgbClr val="7030A0"/>
                </a:solidFill>
              </a:rPr>
              <a:t> B such that (</a:t>
            </a:r>
            <a:r>
              <a:rPr lang="en-US" sz="2400" dirty="0" err="1">
                <a:solidFill>
                  <a:srgbClr val="7030A0"/>
                </a:solidFill>
              </a:rPr>
              <a:t>a,b</a:t>
            </a:r>
            <a:r>
              <a:rPr lang="en-US" sz="2400" dirty="0">
                <a:solidFill>
                  <a:srgbClr val="7030A0"/>
                </a:solidFill>
              </a:rPr>
              <a:t>) </a:t>
            </a:r>
            <a:r>
              <a:rPr lang="az-Cyrl-AZ" sz="2400" dirty="0">
                <a:solidFill>
                  <a:srgbClr val="7030A0"/>
                </a:solidFill>
              </a:rPr>
              <a:t>Є</a:t>
            </a:r>
            <a:r>
              <a:rPr lang="en-US" sz="2400" dirty="0">
                <a:solidFill>
                  <a:srgbClr val="7030A0"/>
                </a:solidFill>
              </a:rPr>
              <a:t> f. it is written as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f : A ----&gt; B.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So we can say that a subset f of A x B is said to be a function from A to B </a:t>
            </a:r>
            <a:r>
              <a:rPr lang="en-US" sz="2400" dirty="0" err="1">
                <a:solidFill>
                  <a:srgbClr val="7030A0"/>
                </a:solidFill>
              </a:rPr>
              <a:t>iff</a:t>
            </a:r>
            <a:r>
              <a:rPr lang="en-US" sz="2400" dirty="0">
                <a:solidFill>
                  <a:srgbClr val="7030A0"/>
                </a:solidFill>
              </a:rPr>
              <a:t>: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>
                <a:solidFill>
                  <a:srgbClr val="7030A0"/>
                </a:solidFill>
              </a:rPr>
              <a:t>For each a </a:t>
            </a:r>
            <a:r>
              <a:rPr lang="az-Cyrl-AZ" sz="2400" dirty="0">
                <a:solidFill>
                  <a:srgbClr val="7030A0"/>
                </a:solidFill>
              </a:rPr>
              <a:t>Є</a:t>
            </a:r>
            <a:r>
              <a:rPr lang="en-US" sz="2400" dirty="0">
                <a:solidFill>
                  <a:srgbClr val="7030A0"/>
                </a:solidFill>
              </a:rPr>
              <a:t> A there exits b </a:t>
            </a:r>
            <a:r>
              <a:rPr lang="az-Cyrl-AZ" sz="2400" dirty="0">
                <a:solidFill>
                  <a:srgbClr val="7030A0"/>
                </a:solidFill>
              </a:rPr>
              <a:t>Є</a:t>
            </a:r>
            <a:r>
              <a:rPr lang="en-US" sz="2400" dirty="0">
                <a:solidFill>
                  <a:srgbClr val="7030A0"/>
                </a:solidFill>
              </a:rPr>
              <a:t> B such that (a , b) </a:t>
            </a:r>
            <a:r>
              <a:rPr lang="az-Cyrl-AZ" sz="2400" dirty="0">
                <a:solidFill>
                  <a:srgbClr val="7030A0"/>
                </a:solidFill>
              </a:rPr>
              <a:t>Є</a:t>
            </a:r>
            <a:r>
              <a:rPr lang="en-US" sz="2400" dirty="0">
                <a:solidFill>
                  <a:srgbClr val="7030A0"/>
                </a:solidFill>
              </a:rPr>
              <a:t> f and 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>
                <a:solidFill>
                  <a:srgbClr val="7030A0"/>
                </a:solidFill>
              </a:rPr>
              <a:t>No two different ordered pair have  same first element. </a:t>
            </a:r>
          </a:p>
          <a:p>
            <a:pPr marL="514350" indent="-514350">
              <a:buNone/>
            </a:pPr>
            <a:r>
              <a:rPr lang="en-US" sz="2400" b="1" dirty="0">
                <a:solidFill>
                  <a:srgbClr val="00B050"/>
                </a:solidFill>
                <a:latin typeface="Calisto MT" pitchFamily="18" charset="0"/>
              </a:rPr>
              <a:t>Image of an element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/>
              <a:t>:- </a:t>
            </a:r>
            <a:r>
              <a:rPr lang="en-US" sz="2400" dirty="0">
                <a:solidFill>
                  <a:srgbClr val="7030A0"/>
                </a:solidFill>
              </a:rPr>
              <a:t>The unique element b </a:t>
            </a:r>
            <a:r>
              <a:rPr lang="az-Cyrl-AZ" sz="2400" dirty="0">
                <a:solidFill>
                  <a:srgbClr val="7030A0"/>
                </a:solidFill>
              </a:rPr>
              <a:t>Є</a:t>
            </a:r>
            <a:r>
              <a:rPr lang="en-US" sz="2400" dirty="0">
                <a:solidFill>
                  <a:srgbClr val="7030A0"/>
                </a:solidFill>
              </a:rPr>
              <a:t> B is called the image of the element a of A under the rule or function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7030A0"/>
                </a:solidFill>
              </a:rPr>
              <a:t>	f : A ----&gt; B. It is denoted by f(x) </a:t>
            </a:r>
            <a:r>
              <a:rPr lang="en-US" sz="2400" dirty="0" err="1">
                <a:solidFill>
                  <a:srgbClr val="7030A0"/>
                </a:solidFill>
              </a:rPr>
              <a:t>i.e</a:t>
            </a:r>
            <a:r>
              <a:rPr lang="en-US" sz="2400" dirty="0">
                <a:solidFill>
                  <a:srgbClr val="7030A0"/>
                </a:solidFill>
              </a:rPr>
              <a:t>  y = f(x) . The element y is also called the value of the function of x. 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IN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52" y="214289"/>
            <a:ext cx="8676000" cy="6300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u="sng" dirty="0">
                <a:solidFill>
                  <a:srgbClr val="FF0000"/>
                </a:solidFill>
                <a:latin typeface="Calisto MT" pitchFamily="18" charset="0"/>
              </a:rPr>
              <a:t>Domain and Range of a Function </a:t>
            </a:r>
            <a:r>
              <a:rPr lang="en-US" sz="2800" dirty="0">
                <a:solidFill>
                  <a:srgbClr val="FF0000"/>
                </a:solidFill>
              </a:rPr>
              <a:t>:</a:t>
            </a:r>
            <a:r>
              <a:rPr lang="en-US" sz="2800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Let f be a function from A to B, then the set A is called the </a:t>
            </a:r>
            <a:r>
              <a:rPr lang="en-US" sz="2400" b="1" dirty="0">
                <a:solidFill>
                  <a:srgbClr val="002060"/>
                </a:solidFill>
              </a:rPr>
              <a:t>domain </a:t>
            </a:r>
            <a:r>
              <a:rPr lang="en-US" sz="2400" dirty="0">
                <a:solidFill>
                  <a:srgbClr val="002060"/>
                </a:solidFill>
              </a:rPr>
              <a:t>of the function f and the set B is called the </a:t>
            </a:r>
            <a:r>
              <a:rPr lang="en-US" sz="2400" b="1" dirty="0" err="1">
                <a:solidFill>
                  <a:srgbClr val="002060"/>
                </a:solidFill>
              </a:rPr>
              <a:t>codoamin</a:t>
            </a:r>
            <a:r>
              <a:rPr lang="en-US" sz="2400" b="1" dirty="0">
                <a:solidFill>
                  <a:srgbClr val="002060"/>
                </a:solidFill>
              </a:rPr>
              <a:t>.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	The set consisting of all the images of the elements of A under the function f is called the </a:t>
            </a:r>
            <a:r>
              <a:rPr lang="en-US" sz="2400" b="1" dirty="0">
                <a:solidFill>
                  <a:srgbClr val="002060"/>
                </a:solidFill>
              </a:rPr>
              <a:t>range</a:t>
            </a:r>
            <a:r>
              <a:rPr lang="en-US" sz="2400" dirty="0">
                <a:solidFill>
                  <a:srgbClr val="002060"/>
                </a:solidFill>
              </a:rPr>
              <a:t> of f. </a:t>
            </a:r>
          </a:p>
          <a:p>
            <a:pPr>
              <a:buNone/>
            </a:pPr>
            <a:r>
              <a:rPr lang="en-US" sz="2400" b="1" dirty="0">
                <a:solidFill>
                  <a:srgbClr val="002060"/>
                </a:solidFill>
              </a:rPr>
              <a:t>Example 1:</a:t>
            </a:r>
            <a:r>
              <a:rPr lang="en-US" sz="2400" dirty="0">
                <a:solidFill>
                  <a:srgbClr val="002060"/>
                </a:solidFill>
              </a:rPr>
              <a:t> Let A = { 1,2,3,4,5} and B = { 0,1,2,3,5,7,9,11} and we have </a:t>
            </a:r>
          </a:p>
          <a:p>
            <a:pPr marL="514350" indent="-514350">
              <a:buAutoNum type="romanLcParenBoth"/>
            </a:pPr>
            <a:r>
              <a:rPr lang="en-US" sz="2400" dirty="0">
                <a:solidFill>
                  <a:srgbClr val="002060"/>
                </a:solidFill>
              </a:rPr>
              <a:t>f = {(1,1), 2,0), (3,7), (4,9), (5,13)}  is a function because every element of A has a unique image in B. </a:t>
            </a:r>
          </a:p>
          <a:p>
            <a:pPr marL="514350" indent="-514350">
              <a:buAutoNum type="romanLcParenBoth"/>
            </a:pPr>
            <a:r>
              <a:rPr lang="en-US" sz="2400" dirty="0">
                <a:solidFill>
                  <a:srgbClr val="002060"/>
                </a:solidFill>
              </a:rPr>
              <a:t>f = {( 1,5), (2,7), (2, 9), (4,7), (5,11)} is not a function , because two different  ordered pair have same first element. </a:t>
            </a:r>
          </a:p>
          <a:p>
            <a:pPr marL="514350" indent="-514350">
              <a:buAutoNum type="romanLcParenBoth"/>
            </a:pPr>
            <a:r>
              <a:rPr lang="en-US" sz="2400" dirty="0">
                <a:solidFill>
                  <a:srgbClr val="002060"/>
                </a:solidFill>
              </a:rPr>
              <a:t>f = {(1, 0), (2,5), ( 4,9), ( 5,13)} is not a function, because the element 3 of A has no image in B. </a:t>
            </a:r>
          </a:p>
          <a:p>
            <a:pPr marL="514350" indent="-514350">
              <a:buNone/>
            </a:pPr>
            <a:r>
              <a:rPr lang="en-US" sz="2400" b="1" dirty="0">
                <a:solidFill>
                  <a:srgbClr val="002060"/>
                </a:solidFill>
              </a:rPr>
              <a:t> Example 2 </a:t>
            </a:r>
            <a:r>
              <a:rPr lang="en-US" sz="2400" dirty="0">
                <a:solidFill>
                  <a:srgbClr val="002060"/>
                </a:solidFill>
              </a:rPr>
              <a:t>: Let X = { </a:t>
            </a:r>
            <a:r>
              <a:rPr lang="en-US" sz="2400" dirty="0" err="1">
                <a:solidFill>
                  <a:srgbClr val="002060"/>
                </a:solidFill>
              </a:rPr>
              <a:t>a,b,c,d</a:t>
            </a:r>
            <a:r>
              <a:rPr lang="en-US" sz="2400" dirty="0">
                <a:solidFill>
                  <a:srgbClr val="002060"/>
                </a:solidFill>
              </a:rPr>
              <a:t>} and Y = { p, </a:t>
            </a:r>
            <a:r>
              <a:rPr lang="en-US" sz="2400" dirty="0" err="1">
                <a:solidFill>
                  <a:srgbClr val="002060"/>
                </a:solidFill>
              </a:rPr>
              <a:t>q,r</a:t>
            </a:r>
            <a:r>
              <a:rPr lang="en-US" sz="2400" dirty="0">
                <a:solidFill>
                  <a:srgbClr val="002060"/>
                </a:solidFill>
              </a:rPr>
              <a:t>, s, t}. Then the function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f : X----&gt; Y can be defined by arrow diagram as follows.  </a:t>
            </a:r>
            <a:endParaRPr lang="en-IN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14289"/>
            <a:ext cx="8568000" cy="6300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 The arrow diagram is 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		</a:t>
            </a:r>
          </a:p>
          <a:p>
            <a:pPr>
              <a:buNone/>
            </a:pPr>
            <a:endParaRPr lang="en-US" sz="2800" dirty="0">
              <a:solidFill>
                <a:srgbClr val="00B05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00B050"/>
              </a:solidFill>
            </a:endParaRPr>
          </a:p>
          <a:p>
            <a:pPr>
              <a:buNone/>
            </a:pPr>
            <a:endParaRPr lang="en-US" sz="2800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	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from the above arrow diagram we  can say that 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	Domain of f = { </a:t>
            </a:r>
            <a:r>
              <a:rPr lang="en-US" sz="2800" dirty="0" err="1">
                <a:solidFill>
                  <a:srgbClr val="00B050"/>
                </a:solidFill>
              </a:rPr>
              <a:t>a,b,c,d</a:t>
            </a:r>
            <a:r>
              <a:rPr lang="en-US" sz="2800" dirty="0">
                <a:solidFill>
                  <a:srgbClr val="00B050"/>
                </a:solidFill>
              </a:rPr>
              <a:t>} and 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	Range of f = { </a:t>
            </a:r>
            <a:r>
              <a:rPr lang="en-US" sz="2800" dirty="0" err="1">
                <a:solidFill>
                  <a:srgbClr val="00B050"/>
                </a:solidFill>
              </a:rPr>
              <a:t>q,r,s,t</a:t>
            </a:r>
            <a:r>
              <a:rPr lang="en-US" sz="2800" dirty="0">
                <a:solidFill>
                  <a:srgbClr val="00B050"/>
                </a:solidFill>
              </a:rPr>
              <a:t>} 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 and in terms of ordered pair the function can be written as  f = {(a, q), (b, r), (c, s), (d, t)} 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This representation of function is called the ‘ function by mapping’ .   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	</a:t>
            </a:r>
            <a:endParaRPr lang="en-IN" sz="2800" dirty="0">
              <a:solidFill>
                <a:srgbClr val="00B05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500166" y="1202058"/>
            <a:ext cx="1188000" cy="158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b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c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endParaRPr lang="en-IN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812628" y="1165496"/>
            <a:ext cx="1188000" cy="16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q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</a:t>
            </a:r>
          </a:p>
          <a:p>
            <a:pPr algn="ctr"/>
            <a:endParaRPr lang="en-IN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28840" y="2071678"/>
            <a:ext cx="2016000" cy="14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228840" y="1500174"/>
            <a:ext cx="2052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214546" y="1785926"/>
            <a:ext cx="2052000" cy="180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214546" y="2295516"/>
            <a:ext cx="2052000" cy="21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214289"/>
            <a:ext cx="8676000" cy="63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/>
              <a:t> </a:t>
            </a:r>
            <a:r>
              <a:rPr lang="en-US" sz="2800" b="1" dirty="0">
                <a:solidFill>
                  <a:srgbClr val="C00000"/>
                </a:solidFill>
                <a:latin typeface="Calisto MT" pitchFamily="18" charset="0"/>
              </a:rPr>
              <a:t>Main features of a function </a:t>
            </a:r>
          </a:p>
          <a:p>
            <a:pPr>
              <a:buNone/>
            </a:pPr>
            <a:r>
              <a:rPr lang="en-US" sz="2400" dirty="0">
                <a:solidFill>
                  <a:srgbClr val="0070C0"/>
                </a:solidFill>
              </a:rPr>
              <a:t>Let f be a function from X to Y, then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solidFill>
                  <a:srgbClr val="0070C0"/>
                </a:solidFill>
              </a:rPr>
              <a:t> to every x </a:t>
            </a:r>
            <a:r>
              <a:rPr lang="az-Cyrl-AZ" sz="2400" dirty="0">
                <a:solidFill>
                  <a:srgbClr val="0070C0"/>
                </a:solidFill>
              </a:rPr>
              <a:t>Є</a:t>
            </a:r>
            <a:r>
              <a:rPr lang="en-US" sz="2400" dirty="0">
                <a:solidFill>
                  <a:srgbClr val="0070C0"/>
                </a:solidFill>
              </a:rPr>
              <a:t> X, there exits a unique element y </a:t>
            </a:r>
            <a:r>
              <a:rPr lang="az-Cyrl-AZ" sz="2400" dirty="0">
                <a:solidFill>
                  <a:srgbClr val="0070C0"/>
                </a:solidFill>
              </a:rPr>
              <a:t>Є</a:t>
            </a:r>
            <a:r>
              <a:rPr lang="en-US" sz="2400" dirty="0">
                <a:solidFill>
                  <a:srgbClr val="0070C0"/>
                </a:solidFill>
              </a:rPr>
              <a:t> Y such that y = f(x).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solidFill>
                  <a:srgbClr val="0070C0"/>
                </a:solidFill>
              </a:rPr>
              <a:t>no element of X can have more then one image in Y.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solidFill>
                  <a:srgbClr val="0070C0"/>
                </a:solidFill>
              </a:rPr>
              <a:t>there may be elements of Y which are not the images of any element of X. 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solidFill>
                  <a:srgbClr val="0070C0"/>
                </a:solidFill>
              </a:rPr>
              <a:t>distinct elements of X may have same image in Y. </a:t>
            </a:r>
          </a:p>
          <a:p>
            <a:pPr>
              <a:buNone/>
            </a:pPr>
            <a:r>
              <a:rPr lang="en-US" sz="2400" dirty="0">
                <a:solidFill>
                  <a:srgbClr val="0070C0"/>
                </a:solidFill>
              </a:rPr>
              <a:t> Example 3: which of the following relations are functions ? Give reasons. </a:t>
            </a:r>
          </a:p>
          <a:p>
            <a:pPr marL="514350" indent="-514350">
              <a:buAutoNum type="romanLcParenBoth"/>
            </a:pPr>
            <a:r>
              <a:rPr lang="en-US" sz="2400" dirty="0">
                <a:solidFill>
                  <a:srgbClr val="0070C0"/>
                </a:solidFill>
              </a:rPr>
              <a:t>R = {(2,1), (3,1), (4,2)}	(ii) R= {(2,3), (3, 5),(2,7), (-4,6)}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Sol. (</a:t>
            </a:r>
            <a:r>
              <a:rPr lang="en-US" sz="2400" dirty="0" err="1">
                <a:solidFill>
                  <a:srgbClr val="0070C0"/>
                </a:solidFill>
              </a:rPr>
              <a:t>i</a:t>
            </a:r>
            <a:r>
              <a:rPr lang="en-US" sz="2400" dirty="0">
                <a:solidFill>
                  <a:srgbClr val="0070C0"/>
                </a:solidFill>
              </a:rPr>
              <a:t>) Domain of f = { 2,3,4}. We note that each element of the domain has a unique image, therefore R is a function. 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70C0"/>
                </a:solidFill>
              </a:rPr>
              <a:t>	(ii) Domain of f = { 2, 3, -4}.We note that the element 2 has two different images  3 and 7, therefore R is not a function.  </a:t>
            </a:r>
            <a:endParaRPr lang="en-IN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52" y="214289"/>
            <a:ext cx="8748000" cy="655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>
                <a:solidFill>
                  <a:srgbClr val="FF0000"/>
                </a:solidFill>
                <a:latin typeface="Calisto MT" pitchFamily="18" charset="0"/>
              </a:rPr>
              <a:t>Real Function 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  <a:r>
              <a:rPr lang="en-US" sz="2400" dirty="0">
                <a:solidFill>
                  <a:srgbClr val="002060"/>
                </a:solidFill>
              </a:rPr>
              <a:t> A function which has either R or one of its subsets as its range is called a </a:t>
            </a:r>
            <a:r>
              <a:rPr lang="en-US" sz="2400" i="1" dirty="0">
                <a:solidFill>
                  <a:srgbClr val="002060"/>
                </a:solidFill>
              </a:rPr>
              <a:t>real valued function. </a:t>
            </a:r>
            <a:r>
              <a:rPr lang="en-US" sz="2400" dirty="0">
                <a:solidFill>
                  <a:srgbClr val="002060"/>
                </a:solidFill>
              </a:rPr>
              <a:t>Further if its domain is also either R or a subset of R, it is called a </a:t>
            </a:r>
            <a:r>
              <a:rPr lang="en-US" sz="2400" i="1" dirty="0">
                <a:solidFill>
                  <a:srgbClr val="002060"/>
                </a:solidFill>
              </a:rPr>
              <a:t>real function. 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</a:t>
            </a:r>
            <a:r>
              <a:rPr lang="en-US" sz="2400" dirty="0" err="1">
                <a:solidFill>
                  <a:srgbClr val="002060"/>
                </a:solidFill>
              </a:rPr>
              <a:t>i.e</a:t>
            </a:r>
            <a:r>
              <a:rPr lang="en-US" sz="2400" dirty="0">
                <a:solidFill>
                  <a:srgbClr val="002060"/>
                </a:solidFill>
              </a:rPr>
              <a:t> f : R ----&gt; R , is a real function 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Some Functions and Their Graphs : </a:t>
            </a:r>
          </a:p>
          <a:p>
            <a:pPr marL="514350" indent="-514350">
              <a:buAutoNum type="romanLcParenBoth"/>
            </a:pPr>
            <a:r>
              <a:rPr lang="en-US" sz="2400" b="1" u="sng" dirty="0">
                <a:solidFill>
                  <a:srgbClr val="FF0000"/>
                </a:solidFill>
                <a:latin typeface="Calisto MT" pitchFamily="18" charset="0"/>
              </a:rPr>
              <a:t>Identity Function </a:t>
            </a:r>
            <a:r>
              <a:rPr lang="en-US" sz="2400" dirty="0">
                <a:solidFill>
                  <a:srgbClr val="FF0000"/>
                </a:solidFill>
              </a:rPr>
              <a:t>: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002060"/>
                </a:solidFill>
              </a:rPr>
              <a:t>The function f defined by  y = f(x) = x for all        x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R, is called the </a:t>
            </a:r>
            <a:r>
              <a:rPr lang="en-US" sz="2400" i="1" dirty="0">
                <a:solidFill>
                  <a:srgbClr val="002060"/>
                </a:solidFill>
              </a:rPr>
              <a:t> Identity function . </a:t>
            </a:r>
            <a:r>
              <a:rPr lang="en-US" sz="2400" dirty="0">
                <a:solidFill>
                  <a:srgbClr val="002060"/>
                </a:solidFill>
              </a:rPr>
              <a:t> The graph of this function is a straight line passing through the origin</a:t>
            </a:r>
          </a:p>
          <a:p>
            <a:pPr marL="514350" indent="-514350">
              <a:buNone/>
            </a:pPr>
            <a:r>
              <a:rPr lang="en-US" sz="2400" dirty="0">
                <a:solidFill>
                  <a:srgbClr val="002060"/>
                </a:solidFill>
              </a:rPr>
              <a:t>				      </a:t>
            </a:r>
            <a:r>
              <a:rPr lang="en-US" sz="2400" dirty="0">
                <a:solidFill>
                  <a:srgbClr val="FF0000"/>
                </a:solidFill>
              </a:rPr>
              <a:t>Y</a:t>
            </a:r>
          </a:p>
          <a:p>
            <a:pPr marL="514350" indent="-51435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sz="2400" dirty="0">
                <a:solidFill>
                  <a:srgbClr val="FF0000"/>
                </a:solidFill>
              </a:rPr>
              <a:t>		     X’				        X	 </a:t>
            </a:r>
          </a:p>
          <a:p>
            <a:pPr marL="514350" indent="-514350"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en-US" sz="2400" dirty="0">
                <a:solidFill>
                  <a:srgbClr val="FF0000"/>
                </a:solidFill>
              </a:rPr>
              <a:t>				  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 				      Y’	</a:t>
            </a:r>
            <a:endParaRPr lang="en-IN" sz="2400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500430" y="3800834"/>
            <a:ext cx="0" cy="2376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714480" y="5000636"/>
            <a:ext cx="3636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214546" y="4286256"/>
            <a:ext cx="2628000" cy="1368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88920"/>
            <a:ext cx="8928000" cy="640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(ii) </a:t>
            </a:r>
            <a:r>
              <a:rPr lang="en-US" sz="2400" b="1" u="sng" dirty="0">
                <a:solidFill>
                  <a:srgbClr val="FF0000"/>
                </a:solidFill>
                <a:latin typeface="Calisto MT" pitchFamily="18" charset="0"/>
              </a:rPr>
              <a:t>Constant Function </a:t>
            </a:r>
            <a:r>
              <a:rPr lang="en-US" sz="2400" dirty="0">
                <a:solidFill>
                  <a:srgbClr val="FF0000"/>
                </a:solidFill>
              </a:rPr>
              <a:t>: -</a:t>
            </a:r>
            <a:r>
              <a:rPr lang="en-US" sz="2400" dirty="0">
                <a:solidFill>
                  <a:srgbClr val="002060"/>
                </a:solidFill>
              </a:rPr>
              <a:t> The function f : R -----&gt; R defined by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y = f(x) = c , for all x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R , where c is a constant , is called the constant function. The domain of this function is R and its range is   { c } 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   Y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                  X’                                          X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                                       Y’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/>
              <a:t>iii) </a:t>
            </a:r>
            <a:r>
              <a:rPr lang="en-US" sz="2400" b="1" u="sng" dirty="0">
                <a:solidFill>
                  <a:srgbClr val="FF0000"/>
                </a:solidFill>
                <a:latin typeface="Calisto MT" pitchFamily="18" charset="0"/>
              </a:rPr>
              <a:t>Polynomial Function </a:t>
            </a:r>
            <a:r>
              <a:rPr lang="en-US" sz="2400" dirty="0">
                <a:solidFill>
                  <a:srgbClr val="FF0000"/>
                </a:solidFill>
              </a:rPr>
              <a:t>:- </a:t>
            </a:r>
            <a:r>
              <a:rPr lang="en-US" sz="2400" dirty="0"/>
              <a:t>A function f : R --</a:t>
            </a:r>
            <a:r>
              <a:rPr lang="en-US" sz="2400" dirty="0">
                <a:sym typeface="Wingdings" pitchFamily="2" charset="2"/>
              </a:rPr>
              <a:t>--&gt; R is said to be </a:t>
            </a:r>
            <a:r>
              <a:rPr lang="en-US" sz="2400" i="1" dirty="0">
                <a:sym typeface="Wingdings" pitchFamily="2" charset="2"/>
              </a:rPr>
              <a:t>polynomial function, </a:t>
            </a:r>
            <a:r>
              <a:rPr lang="en-US" sz="2400" dirty="0">
                <a:sym typeface="Wingdings" pitchFamily="2" charset="2"/>
              </a:rPr>
              <a:t> if for each x in R  the function is defined as </a:t>
            </a:r>
          </a:p>
          <a:p>
            <a:pPr>
              <a:buNone/>
            </a:pPr>
            <a:r>
              <a:rPr lang="en-US" sz="2400" dirty="0">
                <a:sym typeface="Wingdings" pitchFamily="2" charset="2"/>
              </a:rPr>
              <a:t>	y = f(x) = a</a:t>
            </a:r>
            <a:r>
              <a:rPr lang="en-US" sz="2400" baseline="-25000" dirty="0">
                <a:sym typeface="Wingdings" pitchFamily="2" charset="2"/>
              </a:rPr>
              <a:t>0</a:t>
            </a:r>
            <a:r>
              <a:rPr lang="en-US" sz="2400" dirty="0">
                <a:sym typeface="Wingdings" pitchFamily="2" charset="2"/>
              </a:rPr>
              <a:t> + a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x + a</a:t>
            </a:r>
            <a:r>
              <a:rPr lang="en-US" sz="2400" baseline="-25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x</a:t>
            </a:r>
            <a:r>
              <a:rPr lang="en-US" sz="2400" baseline="30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+ …. + a</a:t>
            </a:r>
            <a:r>
              <a:rPr lang="en-US" sz="2400" baseline="-25000" dirty="0">
                <a:sym typeface="Wingdings" pitchFamily="2" charset="2"/>
              </a:rPr>
              <a:t>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x</a:t>
            </a:r>
            <a:r>
              <a:rPr lang="en-US" sz="2400" baseline="30000" dirty="0" err="1">
                <a:sym typeface="Wingdings" pitchFamily="2" charset="2"/>
              </a:rPr>
              <a:t>n</a:t>
            </a:r>
            <a:r>
              <a:rPr lang="en-US" sz="2400" dirty="0">
                <a:sym typeface="Wingdings" pitchFamily="2" charset="2"/>
              </a:rPr>
              <a:t> , where n is  non negative integer and a</a:t>
            </a:r>
            <a:r>
              <a:rPr lang="en-US" sz="2400" baseline="-25000" dirty="0">
                <a:sym typeface="Wingdings" pitchFamily="2" charset="2"/>
              </a:rPr>
              <a:t>0</a:t>
            </a:r>
            <a:r>
              <a:rPr lang="en-US" sz="2400" dirty="0">
                <a:sym typeface="Wingdings" pitchFamily="2" charset="2"/>
              </a:rPr>
              <a:t> , a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, …. a</a:t>
            </a:r>
            <a:r>
              <a:rPr lang="en-US" sz="2400" baseline="-25000" dirty="0">
                <a:sym typeface="Wingdings" pitchFamily="2" charset="2"/>
              </a:rPr>
              <a:t>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az-Cyrl-AZ" sz="2400" dirty="0"/>
              <a:t>Є</a:t>
            </a:r>
            <a:r>
              <a:rPr lang="en-US" sz="2400" dirty="0"/>
              <a:t> R. </a:t>
            </a:r>
            <a:endParaRPr lang="en-US" sz="2400" dirty="0">
              <a:sym typeface="Wingdings" pitchFamily="2" charset="2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14546" y="2786058"/>
            <a:ext cx="1728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071802" y="2228848"/>
            <a:ext cx="0" cy="2232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714480" y="3357562"/>
            <a:ext cx="2880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42851"/>
            <a:ext cx="8748000" cy="644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>
                <a:solidFill>
                  <a:srgbClr val="002060"/>
                </a:solidFill>
              </a:rPr>
              <a:t>Example :</a:t>
            </a:r>
            <a:r>
              <a:rPr lang="en-US" sz="2400" dirty="0">
                <a:solidFill>
                  <a:srgbClr val="002060"/>
                </a:solidFill>
              </a:rPr>
              <a:t>  a function f : R -----&gt; R , defined as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	f(x) = x</a:t>
            </a:r>
            <a:r>
              <a:rPr lang="en-US" sz="2400" baseline="30000" dirty="0">
                <a:solidFill>
                  <a:srgbClr val="002060"/>
                </a:solidFill>
              </a:rPr>
              <a:t>3</a:t>
            </a:r>
            <a:r>
              <a:rPr lang="en-US" sz="2400" dirty="0">
                <a:solidFill>
                  <a:srgbClr val="002060"/>
                </a:solidFill>
              </a:rPr>
              <a:t> – 2x</a:t>
            </a:r>
            <a:r>
              <a:rPr lang="en-US" sz="2400" baseline="30000" dirty="0">
                <a:solidFill>
                  <a:srgbClr val="002060"/>
                </a:solidFill>
              </a:rPr>
              <a:t>2</a:t>
            </a:r>
            <a:r>
              <a:rPr lang="en-US" sz="2400" dirty="0">
                <a:solidFill>
                  <a:srgbClr val="002060"/>
                </a:solidFill>
              </a:rPr>
              <a:t> +3 , is  a polynomial function . The  graph of a polynomial function is  a curve. </a:t>
            </a:r>
          </a:p>
          <a:p>
            <a:pPr>
              <a:buNone/>
            </a:pPr>
            <a:r>
              <a:rPr lang="en-US" sz="2400" dirty="0"/>
              <a:t>         </a:t>
            </a:r>
            <a:r>
              <a:rPr lang="en-US" sz="2400" dirty="0">
                <a:solidFill>
                  <a:srgbClr val="FF0000"/>
                </a:solidFill>
              </a:rPr>
              <a:t>                         Y                                                </a:t>
            </a:r>
            <a:r>
              <a:rPr lang="en-US" sz="2400" dirty="0" err="1">
                <a:solidFill>
                  <a:srgbClr val="FF0000"/>
                </a:solidFill>
              </a:rPr>
              <a:t>Y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               X’                                  X           </a:t>
            </a:r>
            <a:r>
              <a:rPr lang="en-US" sz="2400" dirty="0" err="1">
                <a:solidFill>
                  <a:srgbClr val="FF0000"/>
                </a:solidFill>
              </a:rPr>
              <a:t>X</a:t>
            </a:r>
            <a:r>
              <a:rPr lang="en-US" sz="2400" dirty="0">
                <a:solidFill>
                  <a:srgbClr val="FF0000"/>
                </a:solidFill>
              </a:rPr>
              <a:t>’                                  X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                                  Y’                                               Y’</a:t>
            </a:r>
          </a:p>
          <a:p>
            <a:pPr>
              <a:buNone/>
            </a:pPr>
            <a:r>
              <a:rPr lang="en-US" sz="2400" dirty="0"/>
              <a:t>(iv) </a:t>
            </a:r>
            <a:r>
              <a:rPr lang="en-US" sz="2400" b="1" u="sng" dirty="0">
                <a:solidFill>
                  <a:srgbClr val="FF0000"/>
                </a:solidFill>
                <a:latin typeface="Calisto MT" pitchFamily="18" charset="0"/>
              </a:rPr>
              <a:t>Modulus Function </a:t>
            </a:r>
            <a:r>
              <a:rPr lang="en-US" sz="2400" dirty="0">
                <a:solidFill>
                  <a:srgbClr val="FF0000"/>
                </a:solidFill>
              </a:rPr>
              <a:t>:-</a:t>
            </a:r>
            <a:r>
              <a:rPr lang="en-US" sz="2400" dirty="0">
                <a:solidFill>
                  <a:srgbClr val="002060"/>
                </a:solidFill>
              </a:rPr>
              <a:t> The function f : R -----&gt; R defined by            f(x) = |x| , for all x </a:t>
            </a:r>
            <a:r>
              <a:rPr lang="az-Cyrl-AZ" sz="2400" dirty="0">
                <a:solidFill>
                  <a:srgbClr val="002060"/>
                </a:solidFill>
              </a:rPr>
              <a:t>Є</a:t>
            </a:r>
            <a:r>
              <a:rPr lang="en-US" sz="2400" dirty="0">
                <a:solidFill>
                  <a:srgbClr val="002060"/>
                </a:solidFill>
              </a:rPr>
              <a:t> R is called </a:t>
            </a:r>
            <a:r>
              <a:rPr lang="en-US" sz="2400" i="1" dirty="0">
                <a:solidFill>
                  <a:srgbClr val="002060"/>
                </a:solidFill>
              </a:rPr>
              <a:t>modulus function. </a:t>
            </a:r>
            <a:r>
              <a:rPr lang="en-US" sz="2400" dirty="0">
                <a:solidFill>
                  <a:srgbClr val="002060"/>
                </a:solidFill>
              </a:rPr>
              <a:t> It can be defined as follows :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			 f(x ) =    x , x ≥ 0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                                         -x , x &lt; 0   The graph  is shown above. </a:t>
            </a:r>
          </a:p>
          <a:p>
            <a:pPr>
              <a:buNone/>
            </a:pPr>
            <a:r>
              <a:rPr lang="en-US" sz="2400" dirty="0">
                <a:solidFill>
                  <a:srgbClr val="002060"/>
                </a:solidFill>
              </a:rPr>
              <a:t>                                </a:t>
            </a:r>
            <a:endParaRPr lang="en-IN" sz="2400" dirty="0">
              <a:solidFill>
                <a:srgbClr val="00206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428728" y="2714620"/>
            <a:ext cx="2340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586030" y="1571612"/>
            <a:ext cx="0" cy="2160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/>
          <p:nvPr/>
        </p:nvCxnSpPr>
        <p:spPr>
          <a:xfrm rot="10800000">
            <a:off x="2019357" y="2159993"/>
            <a:ext cx="1188000" cy="1512000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Left Brace 9"/>
          <p:cNvSpPr/>
          <p:nvPr/>
        </p:nvSpPr>
        <p:spPr>
          <a:xfrm>
            <a:off x="2857488" y="5072074"/>
            <a:ext cx="216000" cy="936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857752" y="2857496"/>
            <a:ext cx="2376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072198" y="1662190"/>
            <a:ext cx="0" cy="2124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143504" y="1943096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>
            <a:off x="6072198" y="1928803"/>
            <a:ext cx="9144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42851"/>
            <a:ext cx="8748000" cy="658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(v)</a:t>
            </a:r>
            <a:r>
              <a:rPr lang="en-US" sz="2400" b="1" u="sng" dirty="0">
                <a:latin typeface="Calisto MT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Calisto MT" pitchFamily="18" charset="0"/>
              </a:rPr>
              <a:t>Signum</a:t>
            </a:r>
            <a:r>
              <a:rPr lang="en-US" sz="2400" b="1" u="sng" dirty="0">
                <a:solidFill>
                  <a:srgbClr val="FF0000"/>
                </a:solidFill>
                <a:latin typeface="Calisto MT" pitchFamily="18" charset="0"/>
              </a:rPr>
              <a:t> Function</a:t>
            </a:r>
            <a:r>
              <a:rPr lang="en-US" sz="2400" dirty="0">
                <a:solidFill>
                  <a:srgbClr val="FF0000"/>
                </a:solidFill>
              </a:rPr>
              <a:t> :-</a:t>
            </a:r>
            <a:r>
              <a:rPr lang="en-US" sz="2400" dirty="0">
                <a:solidFill>
                  <a:srgbClr val="7030A0"/>
                </a:solidFill>
              </a:rPr>
              <a:t> The function f : R -----&gt; R defined by 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			               1, if x &gt; 0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				f(x) =      0, if x = 0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                                                      -1, if x &lt; 0</a:t>
            </a:r>
          </a:p>
          <a:p>
            <a:pPr>
              <a:buNone/>
            </a:pPr>
            <a:r>
              <a:rPr lang="en-US" sz="2400" dirty="0">
                <a:solidFill>
                  <a:srgbClr val="7030A0"/>
                </a:solidFill>
              </a:rPr>
              <a:t>is called </a:t>
            </a:r>
            <a:r>
              <a:rPr lang="en-US" sz="2400" i="1" dirty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the </a:t>
            </a:r>
            <a:r>
              <a:rPr lang="en-US" sz="2400" i="1" dirty="0" err="1">
                <a:solidFill>
                  <a:srgbClr val="7030A0"/>
                </a:solidFill>
              </a:rPr>
              <a:t>signum</a:t>
            </a:r>
            <a:r>
              <a:rPr lang="en-US" sz="2400" i="1" dirty="0">
                <a:solidFill>
                  <a:srgbClr val="7030A0"/>
                </a:solidFill>
              </a:rPr>
              <a:t> function. </a:t>
            </a:r>
            <a:r>
              <a:rPr lang="en-US" sz="2400" dirty="0">
                <a:solidFill>
                  <a:srgbClr val="7030A0"/>
                </a:solidFill>
              </a:rPr>
              <a:t>The domain of this function is R and the range is the set { -1, 0, 1} . The graph is shown bellow.</a:t>
            </a:r>
          </a:p>
          <a:p>
            <a:pPr>
              <a:buNone/>
            </a:pPr>
            <a:r>
              <a:rPr lang="en-US" sz="2400" i="1" dirty="0"/>
              <a:t>             </a:t>
            </a:r>
            <a:r>
              <a:rPr lang="en-US" sz="2400" i="1" dirty="0">
                <a:solidFill>
                  <a:srgbClr val="FF0000"/>
                </a:solidFill>
              </a:rPr>
              <a:t>      Y                                                      </a:t>
            </a:r>
            <a:r>
              <a:rPr lang="en-US" sz="2400" i="1" dirty="0" err="1">
                <a:solidFill>
                  <a:srgbClr val="FF0000"/>
                </a:solidFill>
              </a:rPr>
              <a:t>Y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  X’                               X                   </a:t>
            </a:r>
            <a:r>
              <a:rPr lang="en-US" sz="2400" i="1" dirty="0" err="1">
                <a:solidFill>
                  <a:srgbClr val="FF0000"/>
                </a:solidFill>
              </a:rPr>
              <a:t>X</a:t>
            </a:r>
            <a:r>
              <a:rPr lang="en-US" sz="2400" i="1" dirty="0">
                <a:solidFill>
                  <a:srgbClr val="FF0000"/>
                </a:solidFill>
              </a:rPr>
              <a:t>’                                X</a:t>
            </a:r>
          </a:p>
          <a:p>
            <a:pPr>
              <a:buNone/>
            </a:pP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                   Y’                                                    Y’   </a:t>
            </a:r>
          </a:p>
          <a:p>
            <a:pPr algn="just">
              <a:buNone/>
            </a:pPr>
            <a:r>
              <a:rPr lang="en-US" sz="2400" dirty="0"/>
              <a:t>(vi) </a:t>
            </a:r>
            <a:r>
              <a:rPr lang="en-US" sz="2400" b="1" u="sng" dirty="0">
                <a:solidFill>
                  <a:srgbClr val="FF0000"/>
                </a:solidFill>
                <a:latin typeface="Calisto MT" pitchFamily="18" charset="0"/>
              </a:rPr>
              <a:t>Greatest Integer Function</a:t>
            </a:r>
            <a:r>
              <a:rPr lang="en-US" sz="2400" dirty="0">
                <a:solidFill>
                  <a:srgbClr val="FF0000"/>
                </a:solidFill>
              </a:rPr>
              <a:t> :- </a:t>
            </a:r>
            <a:r>
              <a:rPr lang="en-US" sz="2400" dirty="0">
                <a:solidFill>
                  <a:srgbClr val="7030A0"/>
                </a:solidFill>
              </a:rPr>
              <a:t>The function f : R -----&gt; R defined by 	f(x ) = [ x ], x </a:t>
            </a:r>
            <a:r>
              <a:rPr lang="az-Cyrl-AZ" sz="2400" dirty="0">
                <a:solidFill>
                  <a:srgbClr val="7030A0"/>
                </a:solidFill>
              </a:rPr>
              <a:t>Є</a:t>
            </a:r>
            <a:r>
              <a:rPr lang="en-US" sz="2400" dirty="0">
                <a:solidFill>
                  <a:srgbClr val="7030A0"/>
                </a:solidFill>
              </a:rPr>
              <a:t> R is called the </a:t>
            </a:r>
            <a:r>
              <a:rPr lang="en-US" sz="2400" i="1" dirty="0">
                <a:solidFill>
                  <a:srgbClr val="7030A0"/>
                </a:solidFill>
              </a:rPr>
              <a:t>greatest integer function. </a:t>
            </a:r>
            <a:r>
              <a:rPr lang="en-US" sz="2400" dirty="0">
                <a:solidFill>
                  <a:srgbClr val="7030A0"/>
                </a:solidFill>
              </a:rPr>
              <a:t>[x ] represents the  value of the greatest integer  ≤ x . </a:t>
            </a:r>
          </a:p>
          <a:p>
            <a:pPr>
              <a:buNone/>
            </a:pPr>
            <a:r>
              <a:rPr lang="en-US" sz="2400" i="1" dirty="0"/>
              <a:t>                  </a:t>
            </a:r>
          </a:p>
          <a:p>
            <a:pPr>
              <a:buNone/>
            </a:pPr>
            <a:endParaRPr lang="en-US" sz="2400" i="1" dirty="0"/>
          </a:p>
          <a:p>
            <a:pPr>
              <a:buNone/>
            </a:pPr>
            <a:endParaRPr lang="en-US" sz="2400" i="1" dirty="0"/>
          </a:p>
          <a:p>
            <a:pPr>
              <a:buNone/>
            </a:pPr>
            <a:endParaRPr lang="en-IN" sz="2400" dirty="0"/>
          </a:p>
        </p:txBody>
      </p:sp>
      <p:sp>
        <p:nvSpPr>
          <p:cNvPr id="4" name="Left Brace 3"/>
          <p:cNvSpPr/>
          <p:nvPr/>
        </p:nvSpPr>
        <p:spPr>
          <a:xfrm>
            <a:off x="3786182" y="642918"/>
            <a:ext cx="180000" cy="1296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643042" y="3071810"/>
            <a:ext cx="0" cy="1620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27736" y="3786190"/>
            <a:ext cx="2124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643042" y="3514732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1217786" y="3639942"/>
            <a:ext cx="0" cy="864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1606480" y="3429000"/>
            <a:ext cx="108000" cy="144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Flowchart: Connector 12"/>
          <p:cNvSpPr/>
          <p:nvPr/>
        </p:nvSpPr>
        <p:spPr>
          <a:xfrm>
            <a:off x="1606480" y="4000504"/>
            <a:ext cx="108000" cy="144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429124" y="3786190"/>
            <a:ext cx="21600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00694" y="3000372"/>
            <a:ext cx="0" cy="1584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960826" y="3286124"/>
            <a:ext cx="54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500694" y="3571876"/>
            <a:ext cx="54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60694" y="4000504"/>
            <a:ext cx="54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674942" y="4214818"/>
            <a:ext cx="54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Flowchart: Connector 21"/>
          <p:cNvSpPr/>
          <p:nvPr/>
        </p:nvSpPr>
        <p:spPr>
          <a:xfrm>
            <a:off x="5464132" y="3500438"/>
            <a:ext cx="108000" cy="144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Flowchart: Connector 22"/>
          <p:cNvSpPr/>
          <p:nvPr/>
        </p:nvSpPr>
        <p:spPr>
          <a:xfrm>
            <a:off x="5857884" y="3214686"/>
            <a:ext cx="108000" cy="144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4" name="Flowchart: Connector 23"/>
          <p:cNvSpPr/>
          <p:nvPr/>
        </p:nvSpPr>
        <p:spPr>
          <a:xfrm>
            <a:off x="5429256" y="3929066"/>
            <a:ext cx="108000" cy="144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5" name="Flowchart: Connector 24"/>
          <p:cNvSpPr/>
          <p:nvPr/>
        </p:nvSpPr>
        <p:spPr>
          <a:xfrm>
            <a:off x="5178380" y="4143380"/>
            <a:ext cx="108000" cy="144000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399</Words>
  <Application>Microsoft Office PowerPoint</Application>
  <PresentationFormat>On-screen Show (4:3)</PresentationFormat>
  <Paragraphs>114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Functions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Pranav Semwal</cp:lastModifiedBy>
  <cp:revision>42</cp:revision>
  <dcterms:created xsi:type="dcterms:W3CDTF">2020-06-07T06:45:41Z</dcterms:created>
  <dcterms:modified xsi:type="dcterms:W3CDTF">2020-06-08T12:47:19Z</dcterms:modified>
</cp:coreProperties>
</file>